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65" r:id="rId5"/>
    <p:sldId id="263" r:id="rId6"/>
    <p:sldId id="259" r:id="rId7"/>
    <p:sldId id="260" r:id="rId8"/>
    <p:sldId id="261" r:id="rId9"/>
    <p:sldId id="270" r:id="rId10"/>
    <p:sldId id="274" r:id="rId11"/>
    <p:sldId id="271" r:id="rId12"/>
    <p:sldId id="272" r:id="rId13"/>
    <p:sldId id="273" r:id="rId14"/>
    <p:sldId id="275" r:id="rId15"/>
    <p:sldId id="276" r:id="rId16"/>
    <p:sldId id="266" r:id="rId17"/>
    <p:sldId id="267" r:id="rId18"/>
    <p:sldId id="268" r:id="rId19"/>
    <p:sldId id="269" r:id="rId20"/>
    <p:sldId id="262" r:id="rId21"/>
  </p:sldIdLst>
  <p:sldSz cx="9144000" cy="5143500" type="screen16x9"/>
  <p:notesSz cx="6858000" cy="9144000"/>
  <p:embeddedFontLst>
    <p:embeddedFont>
      <p:font typeface="Alfa Slab One" panose="020B0604020202020204" charset="0"/>
      <p:regular r:id="rId23"/>
    </p:embeddedFont>
    <p:embeddedFont>
      <p:font typeface="Proxima Nova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ias Benaïssa" initials="IB" lastIdx="1" clrIdx="0">
    <p:extLst>
      <p:ext uri="{19B8F6BF-5375-455C-9EA6-DF929625EA0E}">
        <p15:presenceInfo xmlns:p15="http://schemas.microsoft.com/office/powerpoint/2012/main" userId="583d1993336124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 autoAdjust="0"/>
    <p:restoredTop sz="94717" autoAdjust="0"/>
  </p:normalViewPr>
  <p:slideViewPr>
    <p:cSldViewPr snapToGrid="0">
      <p:cViewPr>
        <p:scale>
          <a:sx n="101" d="100"/>
          <a:sy n="101" d="100"/>
        </p:scale>
        <p:origin x="365" y="5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941"/>
    </p:cViewPr>
  </p:outlineViewPr>
  <p:notesTextViewPr>
    <p:cViewPr>
      <p:scale>
        <a:sx n="99" d="100"/>
        <a:sy n="99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Aantal kabels</a:t>
            </a:r>
          </a:p>
        </c:rich>
      </c:tx>
      <c:layout>
        <c:manualLayout>
          <c:xMode val="edge"/>
          <c:yMode val="edge"/>
          <c:x val="0.42410363073306784"/>
          <c:y val="3.1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>
        <c:manualLayout>
          <c:layoutTarget val="inner"/>
          <c:xMode val="edge"/>
          <c:yMode val="edge"/>
          <c:x val="0.40888577629719364"/>
          <c:y val="0.11690624999999999"/>
          <c:w val="0.53988819907126995"/>
          <c:h val="0.78592691929133862"/>
        </c:manualLayout>
      </c:layout>
      <c:barChart>
        <c:barDir val="bar"/>
        <c:grouping val="clustered"/>
        <c:varyColors val="1"/>
        <c:ser>
          <c:idx val="0"/>
          <c:order val="0"/>
          <c:tx>
            <c:strRef>
              <c:f>Blad1!$B$1</c:f>
              <c:strCache>
                <c:ptCount val="1"/>
                <c:pt idx="0">
                  <c:v>Kolom1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8CB-4197-9AFE-F840923E77D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endParaRPr lang="nl-N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Blad1!$A$2:$A$5</c:f>
              <c:strCache>
                <c:ptCount val="4"/>
                <c:pt idx="0">
                  <c:v>Zonder heuristieken</c:v>
                </c:pt>
                <c:pt idx="1">
                  <c:v>Aantal connecties</c:v>
                </c:pt>
                <c:pt idx="2">
                  <c:v>Kortste connecties</c:v>
                </c:pt>
                <c:pt idx="3">
                  <c:v>Centrale connecties</c:v>
                </c:pt>
              </c:strCache>
            </c:strRef>
          </c:cat>
          <c:val>
            <c:numRef>
              <c:f>Blad1!$B$2:$B$5</c:f>
              <c:numCache>
                <c:formatCode>General</c:formatCode>
                <c:ptCount val="4"/>
                <c:pt idx="0">
                  <c:v>541</c:v>
                </c:pt>
                <c:pt idx="1">
                  <c:v>539</c:v>
                </c:pt>
                <c:pt idx="2">
                  <c:v>447</c:v>
                </c:pt>
                <c:pt idx="3">
                  <c:v>511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CB-4197-9AFE-F840923E77D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633589407"/>
        <c:axId val="622935503"/>
      </c:barChart>
      <c:catAx>
        <c:axId val="6335894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22935503"/>
        <c:crosses val="autoZero"/>
        <c:auto val="1"/>
        <c:lblAlgn val="ctr"/>
        <c:lblOffset val="100"/>
        <c:noMultiLvlLbl val="0"/>
      </c:catAx>
      <c:valAx>
        <c:axId val="622935503"/>
        <c:scaling>
          <c:orientation val="minMax"/>
          <c:min val="4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>
            <a:softEdge rad="152400"/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335894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25400" cap="flat" cmpd="sng" algn="ctr">
      <a:solidFill>
        <a:schemeClr val="accent2"/>
      </a:solidFill>
      <a:prstDash val="solid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Connecties</a:t>
            </a:r>
            <a:endParaRPr lang="en-US" dirty="0"/>
          </a:p>
        </c:rich>
      </c:tx>
      <c:layout>
        <c:manualLayout>
          <c:xMode val="edge"/>
          <c:yMode val="edge"/>
          <c:x val="0.41588586085781654"/>
          <c:y val="9.7043302532775575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>
        <c:manualLayout>
          <c:layoutTarget val="inner"/>
          <c:xMode val="edge"/>
          <c:yMode val="edge"/>
          <c:x val="0.39696790830622902"/>
          <c:y val="8.8781250000000006E-2"/>
          <c:w val="0.53988819907126995"/>
          <c:h val="0.66673851334314782"/>
        </c:manualLayout>
      </c:layout>
      <c:barChart>
        <c:barDir val="bar"/>
        <c:grouping val="clustered"/>
        <c:varyColors val="1"/>
        <c:ser>
          <c:idx val="0"/>
          <c:order val="0"/>
          <c:tx>
            <c:strRef>
              <c:f>Blad1!$B$1</c:f>
              <c:strCache>
                <c:ptCount val="1"/>
                <c:pt idx="0">
                  <c:v>Z-up + DNL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E47-49F4-B486-865478962F9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E47-49F4-B486-865478962F9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E47-49F4-B486-865478962F9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E47-49F4-B486-865478962F9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endParaRPr lang="nl-N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Blad1!$A$2:$A$5</c:f>
              <c:strCache>
                <c:ptCount val="4"/>
                <c:pt idx="0">
                  <c:v>Zonder heuristieken</c:v>
                </c:pt>
                <c:pt idx="1">
                  <c:v>Aantal connecties</c:v>
                </c:pt>
                <c:pt idx="2">
                  <c:v>Kortste connecties</c:v>
                </c:pt>
                <c:pt idx="3">
                  <c:v>Centrale connecties</c:v>
                </c:pt>
              </c:strCache>
            </c:strRef>
          </c:cat>
          <c:val>
            <c:numRef>
              <c:f>Blad1!$B$2:$B$5</c:f>
              <c:numCache>
                <c:formatCode>General</c:formatCode>
                <c:ptCount val="4"/>
                <c:pt idx="0">
                  <c:v>30</c:v>
                </c:pt>
                <c:pt idx="1">
                  <c:v>30</c:v>
                </c:pt>
                <c:pt idx="2">
                  <c:v>30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E47-49F4-B486-865478962F98}"/>
            </c:ext>
          </c:extLst>
        </c:ser>
        <c:ser>
          <c:idx val="1"/>
          <c:order val="1"/>
          <c:tx>
            <c:strRef>
              <c:f>Blad1!$C$1</c:f>
              <c:strCache>
                <c:ptCount val="1"/>
                <c:pt idx="0">
                  <c:v>  -     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endParaRPr lang="nl-N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Blad1!$A$2:$A$5</c:f>
              <c:strCache>
                <c:ptCount val="4"/>
                <c:pt idx="0">
                  <c:v>Zonder heuristieken</c:v>
                </c:pt>
                <c:pt idx="1">
                  <c:v>Aantal connecties</c:v>
                </c:pt>
                <c:pt idx="2">
                  <c:v>Kortste connecties</c:v>
                </c:pt>
                <c:pt idx="3">
                  <c:v>Centrale connecties</c:v>
                </c:pt>
              </c:strCache>
            </c:strRef>
          </c:cat>
          <c:val>
            <c:numRef>
              <c:f>Blad1!$C$2:$C$5</c:f>
              <c:numCache>
                <c:formatCode>General</c:formatCode>
                <c:ptCount val="4"/>
                <c:pt idx="0">
                  <c:v>23</c:v>
                </c:pt>
                <c:pt idx="1">
                  <c:v>22</c:v>
                </c:pt>
                <c:pt idx="2">
                  <c:v>25</c:v>
                </c:pt>
                <c:pt idx="3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4E47-49F4-B486-865478962F9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633589407"/>
        <c:axId val="622935503"/>
      </c:barChart>
      <c:catAx>
        <c:axId val="6335894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0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22935503"/>
        <c:crosses val="autoZero"/>
        <c:auto val="1"/>
        <c:lblAlgn val="ctr"/>
        <c:lblOffset val="100"/>
        <c:noMultiLvlLbl val="0"/>
      </c:catAx>
      <c:valAx>
        <c:axId val="622935503"/>
        <c:scaling>
          <c:orientation val="minMax"/>
          <c:max val="4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>
            <a:softEdge rad="152400"/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33589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149208107611432"/>
          <c:y val="0.86795373366009498"/>
          <c:w val="0.57611465421518659"/>
          <c:h val="7.642505119466735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ln>
                <a:noFill/>
              </a:ln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25400" cap="flat" cmpd="sng" algn="ctr">
      <a:solidFill>
        <a:schemeClr val="accent1"/>
      </a:solidFill>
      <a:prstDash val="solid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nl-N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Aantal kabels</a:t>
            </a:r>
          </a:p>
        </c:rich>
      </c:tx>
      <c:layout>
        <c:manualLayout>
          <c:xMode val="edge"/>
          <c:yMode val="edge"/>
          <c:x val="0.42410363073306784"/>
          <c:y val="3.1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>
        <c:manualLayout>
          <c:layoutTarget val="inner"/>
          <c:xMode val="edge"/>
          <c:yMode val="edge"/>
          <c:x val="0.40888577629719364"/>
          <c:y val="0.11690624999999999"/>
          <c:w val="0.53988819907126995"/>
          <c:h val="0.78592691929133862"/>
        </c:manualLayout>
      </c:layout>
      <c:barChart>
        <c:barDir val="bar"/>
        <c:grouping val="clustered"/>
        <c:varyColors val="1"/>
        <c:ser>
          <c:idx val="0"/>
          <c:order val="0"/>
          <c:tx>
            <c:strRef>
              <c:f>Blad1!$B$1</c:f>
              <c:strCache>
                <c:ptCount val="1"/>
                <c:pt idx="0">
                  <c:v>Kolom1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FB90-4822-8FBC-A94CBE7933D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chemeClr val="bg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8CB-4197-9AFE-F840923E77D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endParaRPr lang="nl-N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Blad1!$A$2:$A$5</c:f>
              <c:strCache>
                <c:ptCount val="4"/>
                <c:pt idx="0">
                  <c:v>Zonder heuristieken</c:v>
                </c:pt>
                <c:pt idx="1">
                  <c:v>Aantal connecties</c:v>
                </c:pt>
                <c:pt idx="2">
                  <c:v>Kortste connecties</c:v>
                </c:pt>
                <c:pt idx="3">
                  <c:v>Centrale connecties</c:v>
                </c:pt>
              </c:strCache>
            </c:strRef>
          </c:cat>
          <c:val>
            <c:numRef>
              <c:f>Blad1!$B$2:$B$5</c:f>
              <c:numCache>
                <c:formatCode>General</c:formatCode>
                <c:ptCount val="4"/>
                <c:pt idx="0">
                  <c:v>641</c:v>
                </c:pt>
                <c:pt idx="1">
                  <c:v>669</c:v>
                </c:pt>
                <c:pt idx="2">
                  <c:v>603</c:v>
                </c:pt>
                <c:pt idx="3">
                  <c:v>635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CB-4197-9AFE-F840923E77DA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633589407"/>
        <c:axId val="622935503"/>
      </c:barChart>
      <c:catAx>
        <c:axId val="6335894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22935503"/>
        <c:crosses val="autoZero"/>
        <c:auto val="1"/>
        <c:lblAlgn val="ctr"/>
        <c:lblOffset val="100"/>
        <c:noMultiLvlLbl val="0"/>
      </c:catAx>
      <c:valAx>
        <c:axId val="622935503"/>
        <c:scaling>
          <c:orientation val="minMax"/>
          <c:min val="5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>
            <a:softEdge rad="152400"/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335894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25400" cap="flat" cmpd="sng" algn="ctr">
      <a:solidFill>
        <a:schemeClr val="accent2"/>
      </a:solidFill>
      <a:prstDash val="solid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nl-N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Connecties</a:t>
            </a:r>
          </a:p>
        </c:rich>
      </c:tx>
      <c:layout>
        <c:manualLayout>
          <c:xMode val="edge"/>
          <c:yMode val="edge"/>
          <c:x val="0.42410363073306784"/>
          <c:y val="3.1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000000"/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>
        <c:manualLayout>
          <c:layoutTarget val="inner"/>
          <c:xMode val="edge"/>
          <c:yMode val="edge"/>
          <c:x val="0.39696790830622902"/>
          <c:y val="8.8781250000000006E-2"/>
          <c:w val="0.53988819907126995"/>
          <c:h val="0.78592691929133862"/>
        </c:manualLayout>
      </c:layout>
      <c:barChart>
        <c:barDir val="bar"/>
        <c:grouping val="clustered"/>
        <c:varyColors val="1"/>
        <c:ser>
          <c:idx val="0"/>
          <c:order val="0"/>
          <c:tx>
            <c:strRef>
              <c:f>Blad1!$B$1</c:f>
              <c:strCache>
                <c:ptCount val="1"/>
                <c:pt idx="0">
                  <c:v>Kolom1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F40-4B6A-A92D-9923F478E21F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F40-4B6A-A92D-9923F478E21F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F40-4B6A-A92D-9923F478E21F}"/>
              </c:ext>
            </c:extLst>
          </c:dPt>
          <c:dPt>
            <c:idx val="3"/>
            <c:invertIfNegative val="0"/>
            <c:bubble3D val="0"/>
            <c:spPr>
              <a:solidFill>
                <a:schemeClr val="bg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F40-4B6A-A92D-9923F478E21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pPr>
                <a:endParaRPr lang="nl-NL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Blad1!$A$2:$A$5</c:f>
              <c:strCache>
                <c:ptCount val="4"/>
                <c:pt idx="0">
                  <c:v>Zonder heuristieken</c:v>
                </c:pt>
                <c:pt idx="1">
                  <c:v>Aantal connecties</c:v>
                </c:pt>
                <c:pt idx="2">
                  <c:v>Kortste connecties</c:v>
                </c:pt>
                <c:pt idx="3">
                  <c:v>Centrale connecties</c:v>
                </c:pt>
              </c:strCache>
            </c:strRef>
          </c:cat>
          <c:val>
            <c:numRef>
              <c:f>Blad1!$B$2:$B$5</c:f>
              <c:numCache>
                <c:formatCode>General</c:formatCode>
                <c:ptCount val="4"/>
                <c:pt idx="0">
                  <c:v>38</c:v>
                </c:pt>
                <c:pt idx="1">
                  <c:v>40</c:v>
                </c:pt>
                <c:pt idx="2">
                  <c:v>40</c:v>
                </c:pt>
                <c:pt idx="3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F40-4B6A-A92D-9923F478E21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633589407"/>
        <c:axId val="622935503"/>
      </c:barChart>
      <c:catAx>
        <c:axId val="6335894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22935503"/>
        <c:crosses val="autoZero"/>
        <c:auto val="1"/>
        <c:lblAlgn val="ctr"/>
        <c:lblOffset val="100"/>
        <c:noMultiLvlLbl val="0"/>
      </c:catAx>
      <c:valAx>
        <c:axId val="622935503"/>
        <c:scaling>
          <c:orientation val="minMax"/>
          <c:max val="4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>
            <a:softEdge rad="152400"/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335894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25400" cap="flat" cmpd="sng" algn="ctr">
      <a:solidFill>
        <a:schemeClr val="accent1"/>
      </a:solidFill>
      <a:prstDash val="solid"/>
    </a:ln>
    <a:effectLst/>
  </c:spPr>
  <c:txPr>
    <a:bodyPr/>
    <a:lstStyle/>
    <a:p>
      <a:pPr>
        <a:defRPr>
          <a:solidFill>
            <a:srgbClr val="000000"/>
          </a:solidFill>
          <a:latin typeface="+mn-lt"/>
          <a:ea typeface="+mn-ea"/>
          <a:cs typeface="+mn-cs"/>
        </a:defRPr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76855a54be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76855a54be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 sz="1100" dirty="0"/>
              <a:t>Gates op een </a:t>
            </a:r>
            <a:r>
              <a:rPr lang="nl-NL" sz="1100" dirty="0" err="1"/>
              <a:t>grid</a:t>
            </a:r>
            <a:r>
              <a:rPr lang="nl-NL" sz="1100" dirty="0"/>
              <a:t> met elkaar verbinden op een zo efficiënt mogelijke manier.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 sz="1100" dirty="0"/>
              <a:t>Coördinaten van de gates staan op een CSV bestand.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 sz="1100" dirty="0"/>
              <a:t>Verbindingen tussen de verschillende gates staan op een CSV bestand.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 lang="nl-NL" sz="1100" dirty="0"/>
          </a:p>
          <a:p>
            <a:pPr lvl="0" indent="-342900">
              <a:buSzPts val="1800"/>
              <a:buChar char="-"/>
            </a:pPr>
            <a:r>
              <a:rPr lang="nl-NL" dirty="0"/>
              <a:t>Kabels mogen niet overlappen</a:t>
            </a:r>
          </a:p>
          <a:p>
            <a:pPr lvl="0" indent="-342900">
              <a:buSzPts val="1800"/>
              <a:buChar char="-"/>
            </a:pPr>
            <a:r>
              <a:rPr lang="nl-NL" dirty="0"/>
              <a:t>Kabels mogen naar een andere laag</a:t>
            </a:r>
          </a:p>
          <a:p>
            <a:pPr lvl="0" indent="-342900">
              <a:buSzPts val="1800"/>
              <a:buChar char="-"/>
            </a:pPr>
            <a:r>
              <a:rPr lang="nl-NL" dirty="0"/>
              <a:t>Kabels mogen niet schuin gelegd worden</a:t>
            </a:r>
            <a:endParaRPr lang="nl-NL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6855a54be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6855a54be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6855a54be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6855a54be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6855a54be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6855a54be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6855a54be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6855a54be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Zonder </a:t>
            </a:r>
            <a:r>
              <a:rPr lang="nl-NL" dirty="0" err="1"/>
              <a:t>heurisitek</a:t>
            </a:r>
            <a:endParaRPr lang="nl-NL" dirty="0"/>
          </a:p>
          <a:p>
            <a:pPr lvl="1"/>
            <a:r>
              <a:rPr lang="nl-NL" dirty="0"/>
              <a:t>7 niet opgelost</a:t>
            </a:r>
          </a:p>
          <a:p>
            <a:r>
              <a:rPr lang="nl-NL" dirty="0"/>
              <a:t>Random</a:t>
            </a:r>
          </a:p>
          <a:p>
            <a:pPr lvl="1"/>
            <a:r>
              <a:rPr lang="nl-NL" dirty="0"/>
              <a:t>493 kabels</a:t>
            </a:r>
          </a:p>
          <a:p>
            <a:r>
              <a:rPr lang="nl-NL" dirty="0"/>
              <a:t>Aantal connecties</a:t>
            </a:r>
          </a:p>
          <a:p>
            <a:pPr lvl="1"/>
            <a:r>
              <a:rPr lang="nl-NL" dirty="0"/>
              <a:t>539 kabels</a:t>
            </a:r>
          </a:p>
          <a:p>
            <a:r>
              <a:rPr lang="nl-NL" dirty="0"/>
              <a:t>Kortste connecties</a:t>
            </a:r>
          </a:p>
          <a:p>
            <a:pPr lvl="1"/>
            <a:r>
              <a:rPr lang="nl-NL" dirty="0"/>
              <a:t>447 kabels</a:t>
            </a:r>
          </a:p>
          <a:p>
            <a:r>
              <a:rPr lang="nl-NL" dirty="0"/>
              <a:t>Center </a:t>
            </a:r>
            <a:r>
              <a:rPr lang="nl-NL" dirty="0" err="1"/>
              <a:t>grid</a:t>
            </a:r>
            <a:endParaRPr lang="nl-NL" dirty="0"/>
          </a:p>
          <a:p>
            <a:pPr lvl="1"/>
            <a:r>
              <a:rPr lang="nl-NL" dirty="0"/>
              <a:t>511 kabels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73332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Zonder </a:t>
            </a:r>
            <a:r>
              <a:rPr lang="nl-NL" dirty="0" err="1"/>
              <a:t>heurisitek</a:t>
            </a:r>
            <a:endParaRPr lang="nl-NL" dirty="0"/>
          </a:p>
          <a:p>
            <a:pPr lvl="1"/>
            <a:r>
              <a:rPr lang="nl-NL" dirty="0"/>
              <a:t>2 niet opgelost</a:t>
            </a:r>
          </a:p>
          <a:p>
            <a:pPr lvl="1"/>
            <a:r>
              <a:rPr lang="nl-NL" dirty="0"/>
              <a:t>641 </a:t>
            </a:r>
            <a:r>
              <a:rPr lang="nl-NL" dirty="0" err="1"/>
              <a:t>wires</a:t>
            </a:r>
            <a:endParaRPr lang="nl-NL" dirty="0"/>
          </a:p>
          <a:p>
            <a:r>
              <a:rPr lang="nl-NL" dirty="0"/>
              <a:t>Random</a:t>
            </a:r>
          </a:p>
          <a:p>
            <a:pPr lvl="1"/>
            <a:r>
              <a:rPr lang="nl-NL" dirty="0"/>
              <a:t>493 kabels</a:t>
            </a:r>
          </a:p>
          <a:p>
            <a:r>
              <a:rPr lang="nl-NL" dirty="0"/>
              <a:t>Aantal connecties</a:t>
            </a:r>
          </a:p>
          <a:p>
            <a:pPr lvl="1"/>
            <a:r>
              <a:rPr lang="nl-NL" dirty="0"/>
              <a:t>669 kabels</a:t>
            </a:r>
          </a:p>
          <a:p>
            <a:r>
              <a:rPr lang="nl-NL" dirty="0"/>
              <a:t>Kortste connecties</a:t>
            </a:r>
          </a:p>
          <a:p>
            <a:pPr lvl="1"/>
            <a:r>
              <a:rPr lang="nl-NL" dirty="0"/>
              <a:t>603 kabels</a:t>
            </a:r>
          </a:p>
          <a:p>
            <a:r>
              <a:rPr lang="nl-NL" dirty="0"/>
              <a:t>Center </a:t>
            </a:r>
            <a:r>
              <a:rPr lang="nl-NL" dirty="0" err="1"/>
              <a:t>grid</a:t>
            </a:r>
            <a:endParaRPr lang="nl-NL" dirty="0"/>
          </a:p>
          <a:p>
            <a:pPr lvl="1"/>
            <a:r>
              <a:rPr lang="nl-NL" dirty="0"/>
              <a:t>635 kabels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442478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6855a54be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6855a54be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6319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Chips &amp; Circuits</a:t>
            </a:r>
            <a:endParaRPr dirty="0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2915562"/>
            <a:ext cx="8520600" cy="12261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dirty="0"/>
              <a:t>Stijn Bekkers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dirty="0"/>
              <a:t>Ilias Benaissa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dirty="0"/>
              <a:t>Sjors Lockhorst</a:t>
            </a:r>
            <a:endParaRPr dirty="0"/>
          </a:p>
        </p:txBody>
      </p:sp>
      <p:pic>
        <p:nvPicPr>
          <p:cNvPr id="3" name="Afbeelding 2" descr="Afbeelding met tekening&#10;&#10;Automatisch gegenereerde beschrijving">
            <a:extLst>
              <a:ext uri="{FF2B5EF4-FFF2-40B4-BE49-F238E27FC236}">
                <a16:creationId xmlns:a16="http://schemas.microsoft.com/office/drawing/2014/main" id="{EF9FC735-26B4-48B0-85E3-F9AFE9947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648" y="3580367"/>
            <a:ext cx="1122652" cy="1122652"/>
          </a:xfrm>
          <a:prstGeom prst="roundRect">
            <a:avLst>
              <a:gd name="adj" fmla="val 1333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licht, tafel&#10;&#10;Automatisch gegenereerde beschrijving">
            <a:extLst>
              <a:ext uri="{FF2B5EF4-FFF2-40B4-BE49-F238E27FC236}">
                <a16:creationId xmlns:a16="http://schemas.microsoft.com/office/drawing/2014/main" id="{C56ED07F-78E1-41FB-BED8-2A8F500F8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378475"/>
            <a:ext cx="5760000" cy="432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12F2220-32F6-4F68-A769-8DA4E92A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2000" dirty="0"/>
              <a:t>Kortste </a:t>
            </a:r>
            <a:r>
              <a:rPr lang="nl-NL" sz="2000" dirty="0"/>
              <a:t>connecties</a:t>
            </a:r>
            <a:r>
              <a:rPr lang="en" sz="2000" dirty="0"/>
              <a:t> </a:t>
            </a:r>
            <a:br>
              <a:rPr lang="en" sz="2000" dirty="0"/>
            </a:br>
            <a:endParaRPr lang="nl-NL" sz="20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F99A5C7-A304-42AF-93D2-4F97FDC5A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93374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licht, tafel&#10;&#10;Automatisch gegenereerde beschrijving">
            <a:extLst>
              <a:ext uri="{FF2B5EF4-FFF2-40B4-BE49-F238E27FC236}">
                <a16:creationId xmlns:a16="http://schemas.microsoft.com/office/drawing/2014/main" id="{A61FEF43-75A8-4384-B2A2-7095E97C1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85750"/>
            <a:ext cx="5760000" cy="432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12F2220-32F6-4F68-A769-8DA4E92A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000" dirty="0"/>
              <a:t>Meeste connecties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F99A5C7-A304-42AF-93D2-4F97FDC5A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6445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licht, tafel&#10;&#10;Automatisch gegenereerde beschrijving">
            <a:extLst>
              <a:ext uri="{FF2B5EF4-FFF2-40B4-BE49-F238E27FC236}">
                <a16:creationId xmlns:a16="http://schemas.microsoft.com/office/drawing/2014/main" id="{A15F6AB4-346C-4540-A659-847EF343A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378475"/>
            <a:ext cx="5760000" cy="432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12F2220-32F6-4F68-A769-8DA4E92AD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439335" cy="572700"/>
          </a:xfrm>
        </p:spPr>
        <p:txBody>
          <a:bodyPr/>
          <a:lstStyle/>
          <a:p>
            <a:r>
              <a:rPr lang="nl-NL" sz="2000" dirty="0"/>
              <a:t>Centrale connecties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F99A5C7-A304-42AF-93D2-4F97FDC5A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33207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licht, tafel&#10;&#10;Automatisch gegenereerde beschrijving">
            <a:extLst>
              <a:ext uri="{FF2B5EF4-FFF2-40B4-BE49-F238E27FC236}">
                <a16:creationId xmlns:a16="http://schemas.microsoft.com/office/drawing/2014/main" id="{34BD6546-831A-43E9-93B8-C998EAF0E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378475"/>
            <a:ext cx="5760000" cy="432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12F2220-32F6-4F68-A769-8DA4E92A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200" dirty="0"/>
              <a:t>Z-Up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F99A5C7-A304-42AF-93D2-4F97FDC5A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14294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licht, tafel&#10;&#10;Automatisch gegenereerde beschrijving">
            <a:extLst>
              <a:ext uri="{FF2B5EF4-FFF2-40B4-BE49-F238E27FC236}">
                <a16:creationId xmlns:a16="http://schemas.microsoft.com/office/drawing/2014/main" id="{45FAA960-F270-46EE-8E7B-DF18F27AE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574625"/>
            <a:ext cx="5759999" cy="432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12F2220-32F6-4F68-A769-8DA4E92A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400" dirty="0" err="1"/>
              <a:t>Neighborlocking</a:t>
            </a:r>
            <a:endParaRPr lang="nl-NL" sz="2400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0592568-637D-485C-BC98-E39711FD58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Before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0032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Afbeelding met licht, tafel&#10;&#10;Automatisch gegenereerde beschrijving">
            <a:extLst>
              <a:ext uri="{FF2B5EF4-FFF2-40B4-BE49-F238E27FC236}">
                <a16:creationId xmlns:a16="http://schemas.microsoft.com/office/drawing/2014/main" id="{0F7D941D-2584-4860-89F8-67727FC43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549534"/>
            <a:ext cx="5759999" cy="432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12F2220-32F6-4F68-A769-8DA4E92A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400" dirty="0" err="1"/>
              <a:t>Neighborlocking</a:t>
            </a:r>
            <a:endParaRPr lang="nl-NL" sz="2400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042A6EF-2184-491B-B69E-42CBF513808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45286" y="1122247"/>
            <a:ext cx="3999900" cy="3416400"/>
          </a:xfrm>
        </p:spPr>
        <p:txBody>
          <a:bodyPr/>
          <a:lstStyle/>
          <a:p>
            <a:r>
              <a:rPr lang="nl-NL" dirty="0" err="1"/>
              <a:t>After</a:t>
            </a:r>
            <a:endParaRPr lang="nl-NL" dirty="0"/>
          </a:p>
          <a:p>
            <a:pPr marL="13970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4580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D7560C-BEDB-4CCB-A10B-829CC634A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Resultaten </a:t>
            </a:r>
            <a:r>
              <a:rPr lang="nl-NL" dirty="0" err="1"/>
              <a:t>Netlist</a:t>
            </a:r>
            <a:r>
              <a:rPr lang="nl-NL" dirty="0"/>
              <a:t> 1</a:t>
            </a:r>
            <a:br>
              <a:rPr lang="nl-NL" dirty="0"/>
            </a:br>
            <a:endParaRPr lang="nl-NL" dirty="0"/>
          </a:p>
        </p:txBody>
      </p:sp>
      <p:graphicFrame>
        <p:nvGraphicFramePr>
          <p:cNvPr id="14" name="Grafiek 13">
            <a:extLst>
              <a:ext uri="{FF2B5EF4-FFF2-40B4-BE49-F238E27FC236}">
                <a16:creationId xmlns:a16="http://schemas.microsoft.com/office/drawing/2014/main" id="{D57DB5CA-D3CF-4A14-AC90-8C2E2E68A6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4758226"/>
              </p:ext>
            </p:extLst>
          </p:nvPr>
        </p:nvGraphicFramePr>
        <p:xfrm>
          <a:off x="4703508" y="1017725"/>
          <a:ext cx="4260300" cy="3969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Tekstvak 15">
            <a:extLst>
              <a:ext uri="{FF2B5EF4-FFF2-40B4-BE49-F238E27FC236}">
                <a16:creationId xmlns:a16="http://schemas.microsoft.com/office/drawing/2014/main" id="{D46F847B-A645-4795-B403-78FEEB5F3205}"/>
              </a:ext>
            </a:extLst>
          </p:cNvPr>
          <p:cNvSpPr txBox="1"/>
          <p:nvPr/>
        </p:nvSpPr>
        <p:spPr>
          <a:xfrm>
            <a:off x="311700" y="1017725"/>
            <a:ext cx="381059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Essentiële heuristieken: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Z-up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 err="1"/>
              <a:t>Dynamic</a:t>
            </a:r>
            <a:r>
              <a:rPr lang="nl-NL" dirty="0"/>
              <a:t> </a:t>
            </a:r>
            <a:r>
              <a:rPr lang="nl-NL" dirty="0" err="1"/>
              <a:t>neighbor</a:t>
            </a:r>
            <a:r>
              <a:rPr lang="nl-NL" dirty="0"/>
              <a:t> </a:t>
            </a:r>
            <a:r>
              <a:rPr lang="nl-NL" dirty="0" err="1"/>
              <a:t>locking</a:t>
            </a:r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graphicFrame>
        <p:nvGraphicFramePr>
          <p:cNvPr id="17" name="Grafiek 16">
            <a:extLst>
              <a:ext uri="{FF2B5EF4-FFF2-40B4-BE49-F238E27FC236}">
                <a16:creationId xmlns:a16="http://schemas.microsoft.com/office/drawing/2014/main" id="{94694746-99D4-467C-BE36-65CCCCD83C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0905524"/>
              </p:ext>
            </p:extLst>
          </p:nvPr>
        </p:nvGraphicFramePr>
        <p:xfrm>
          <a:off x="311700" y="1791015"/>
          <a:ext cx="3090824" cy="31966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563779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A13ADB02-DA8D-4331-9CDF-D3134A172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185" y="129139"/>
            <a:ext cx="6513629" cy="4885222"/>
          </a:xfrm>
          <a:prstGeom prst="rect">
            <a:avLst/>
          </a:prstGeom>
        </p:spPr>
      </p:pic>
      <p:pic>
        <p:nvPicPr>
          <p:cNvPr id="14" name="Afbeelding 13" descr="Afbeelding met kooi&#10;&#10;Automatisch gegenereerde beschrijving">
            <a:extLst>
              <a:ext uri="{FF2B5EF4-FFF2-40B4-BE49-F238E27FC236}">
                <a16:creationId xmlns:a16="http://schemas.microsoft.com/office/drawing/2014/main" id="{377CF3D5-FF80-48FE-8F00-C05E1AAA8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617" y="0"/>
            <a:ext cx="7078763" cy="51435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60D57C-C113-4303-BC23-12E91C278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Netlist</a:t>
            </a:r>
            <a:r>
              <a:rPr lang="nl-NL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195250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D7560C-BEDB-4CCB-A10B-829CC634A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Resultaten </a:t>
            </a:r>
            <a:r>
              <a:rPr lang="nl-NL" dirty="0" err="1"/>
              <a:t>Netlist</a:t>
            </a:r>
            <a:r>
              <a:rPr lang="nl-NL" dirty="0"/>
              <a:t> 2</a:t>
            </a:r>
            <a:br>
              <a:rPr lang="nl-NL" dirty="0"/>
            </a:br>
            <a:endParaRPr lang="nl-NL" dirty="0"/>
          </a:p>
        </p:txBody>
      </p:sp>
      <p:graphicFrame>
        <p:nvGraphicFramePr>
          <p:cNvPr id="14" name="Grafiek 13">
            <a:extLst>
              <a:ext uri="{FF2B5EF4-FFF2-40B4-BE49-F238E27FC236}">
                <a16:creationId xmlns:a16="http://schemas.microsoft.com/office/drawing/2014/main" id="{D57DB5CA-D3CF-4A14-AC90-8C2E2E68A6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9766026"/>
              </p:ext>
            </p:extLst>
          </p:nvPr>
        </p:nvGraphicFramePr>
        <p:xfrm>
          <a:off x="4489555" y="1001129"/>
          <a:ext cx="4262536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Grafiek 3">
            <a:extLst>
              <a:ext uri="{FF2B5EF4-FFF2-40B4-BE49-F238E27FC236}">
                <a16:creationId xmlns:a16="http://schemas.microsoft.com/office/drawing/2014/main" id="{DB89E787-AA63-4380-96E7-C3A8BC4BBF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3296959"/>
              </p:ext>
            </p:extLst>
          </p:nvPr>
        </p:nvGraphicFramePr>
        <p:xfrm>
          <a:off x="391909" y="1001129"/>
          <a:ext cx="4262536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02024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kooi&#10;&#10;Automatisch gegenereerde beschrijving">
            <a:extLst>
              <a:ext uri="{FF2B5EF4-FFF2-40B4-BE49-F238E27FC236}">
                <a16:creationId xmlns:a16="http://schemas.microsoft.com/office/drawing/2014/main" id="{E79C9964-1162-4920-878C-1FFC4A237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149" y="84577"/>
            <a:ext cx="6647701" cy="4974346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89BF2245-2D32-4F95-9882-48FA969A1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240" y="84577"/>
            <a:ext cx="6812294" cy="509321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60D57C-C113-4303-BC23-12E91C278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Netlist</a:t>
            </a:r>
            <a:r>
              <a:rPr lang="nl-NL" dirty="0"/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304545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 case kort samengevat</a:t>
            </a:r>
            <a:endParaRPr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3221613" cy="21650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l-NL" sz="2400" dirty="0"/>
              <a:t>Doel</a:t>
            </a: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600" dirty="0"/>
              <a:t>Gates op een grid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 sz="1600" dirty="0"/>
              <a:t>Coördinaten op een CSV bestand.</a:t>
            </a:r>
            <a:endParaRPr lang="en" sz="16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 sz="1600" dirty="0" err="1"/>
              <a:t>Netlist</a:t>
            </a:r>
            <a:r>
              <a:rPr lang="nl-NL" sz="1600" dirty="0"/>
              <a:t> = verbindingen tussen gates</a:t>
            </a:r>
          </a:p>
        </p:txBody>
      </p:sp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1B015883-BA0C-4D15-8A7D-4B5007C3707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11700" y="3302203"/>
            <a:ext cx="3999900" cy="3416400"/>
          </a:xfrm>
        </p:spPr>
        <p:txBody>
          <a:bodyPr/>
          <a:lstStyle/>
          <a:p>
            <a:pPr marL="139700" indent="0">
              <a:buNone/>
            </a:pPr>
            <a:r>
              <a:rPr lang="nl-NL" sz="2400" dirty="0"/>
              <a:t>Beperkingen</a:t>
            </a:r>
            <a:endParaRPr lang="nl-NL" dirty="0"/>
          </a:p>
          <a:p>
            <a:pPr lvl="0" indent="-342900">
              <a:buSzPts val="1800"/>
              <a:buChar char="-"/>
            </a:pPr>
            <a:r>
              <a:rPr lang="nl-NL" sz="1600" dirty="0"/>
              <a:t>Kabels mogen niet overlappen</a:t>
            </a:r>
          </a:p>
          <a:p>
            <a:pPr lvl="0" indent="-342900">
              <a:buSzPts val="1800"/>
              <a:buChar char="-"/>
            </a:pPr>
            <a:r>
              <a:rPr lang="nl-NL" sz="1600" dirty="0"/>
              <a:t>7 lagen</a:t>
            </a:r>
          </a:p>
          <a:p>
            <a:pPr lvl="0" indent="-342900">
              <a:buSzPts val="1800"/>
              <a:buChar char="-"/>
            </a:pPr>
            <a:r>
              <a:rPr lang="nl-NL" sz="1600" dirty="0"/>
              <a:t>Geen diagonale kabels</a:t>
            </a:r>
          </a:p>
          <a:p>
            <a:pPr marL="114300" lvl="0" indent="0">
              <a:buSzPts val="1800"/>
              <a:buNone/>
            </a:pPr>
            <a:endParaRPr lang="nl-NL" dirty="0"/>
          </a:p>
          <a:p>
            <a:pPr marL="114300" lvl="0" indent="0">
              <a:buSzPts val="1800"/>
              <a:buNone/>
            </a:pPr>
            <a:endParaRPr lang="nl-NL" dirty="0"/>
          </a:p>
        </p:txBody>
      </p:sp>
      <p:pic>
        <p:nvPicPr>
          <p:cNvPr id="11" name="Afbeelding 10" descr="Afbeelding met spel&#10;&#10;Automatisch gegenereerde beschrijving">
            <a:extLst>
              <a:ext uri="{FF2B5EF4-FFF2-40B4-BE49-F238E27FC236}">
                <a16:creationId xmlns:a16="http://schemas.microsoft.com/office/drawing/2014/main" id="{0B07FCE4-5B2E-4982-B676-638EFD6C4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834" y="1082702"/>
            <a:ext cx="4742791" cy="35570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dirty="0"/>
              <a:t>Conclusie</a:t>
            </a:r>
            <a:endParaRPr dirty="0"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Dynamisch </a:t>
            </a:r>
            <a:r>
              <a:rPr lang="nl-NL" dirty="0" err="1"/>
              <a:t>Neighbor</a:t>
            </a:r>
            <a:r>
              <a:rPr lang="nl-NL" dirty="0"/>
              <a:t> </a:t>
            </a:r>
            <a:r>
              <a:rPr lang="nl-NL" dirty="0" err="1"/>
              <a:t>Locken</a:t>
            </a:r>
            <a:r>
              <a:rPr lang="nl-NL" dirty="0"/>
              <a:t> en Z-Up </a:t>
            </a:r>
            <a:r>
              <a:rPr lang="nl-NL" dirty="0" err="1"/>
              <a:t>essentiëel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/>
              <a:t>Kortste afstand is de beste volgorde heuristiek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 lang="nl-NL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nl-NL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nl-NL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nl-NL" dirty="0"/>
              <a:t>Vervolg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nl-NL" dirty="0"/>
              <a:t>Vrije ruimte van </a:t>
            </a:r>
            <a:r>
              <a:rPr lang="nl-NL" dirty="0" err="1"/>
              <a:t>neighbors</a:t>
            </a:r>
            <a:r>
              <a:rPr lang="nl-NL" dirty="0"/>
              <a:t> over de Z-as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nl-NL" dirty="0" err="1"/>
              <a:t>Astar</a:t>
            </a:r>
            <a:r>
              <a:rPr lang="nl-NL" dirty="0"/>
              <a:t> nog een keer runnen per connectie na Z-Up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nl-NL" dirty="0" err="1"/>
              <a:t>Heatmap</a:t>
            </a:r>
            <a:endParaRPr lang="nl-NL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 lang="nl-NL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 lang="nl-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State space</a:t>
            </a:r>
            <a:endParaRPr dirty="0"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nl-NL" sz="2800" dirty="0"/>
              <a:t>Berekening</a:t>
            </a:r>
            <a:r>
              <a:rPr lang="en" sz="2800" dirty="0"/>
              <a:t>:</a:t>
            </a:r>
            <a:endParaRPr sz="28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-NL" sz="2000" dirty="0"/>
              <a:t>Tussen elke twee coördinaten kan een kabel liggen</a:t>
            </a:r>
            <a:endParaRPr sz="2000" dirty="0"/>
          </a:p>
          <a:p>
            <a:pPr marL="781050" lvl="1" indent="-171450">
              <a:buFont typeface="Arial" panose="020B0604020202020204" pitchFamily="34" charset="0"/>
              <a:buChar char="•"/>
            </a:pPr>
            <a:r>
              <a:rPr lang="nl-NL" sz="1800" dirty="0"/>
              <a:t>((x + 1) * y) + (x * (y + 1) = L</a:t>
            </a:r>
          </a:p>
          <a:p>
            <a:pPr marL="781050" lvl="1" indent="-171450">
              <a:buFont typeface="Arial" panose="020B0604020202020204" pitchFamily="34" charset="0"/>
              <a:buChar char="•"/>
            </a:pPr>
            <a:r>
              <a:rPr lang="nl-NL" sz="1800" dirty="0"/>
              <a:t>L * (</a:t>
            </a:r>
            <a:r>
              <a:rPr lang="nl-NL" sz="1800" dirty="0" err="1"/>
              <a:t>z</a:t>
            </a:r>
            <a:r>
              <a:rPr lang="nl-NL" sz="1800" dirty="0"/>
              <a:t> + 1) = G</a:t>
            </a:r>
          </a:p>
          <a:p>
            <a:pPr marL="781050" lvl="1" indent="-171450">
              <a:buFont typeface="Arial" panose="020B0604020202020204" pitchFamily="34" charset="0"/>
              <a:buChar char="•"/>
            </a:pPr>
            <a:r>
              <a:rPr lang="nl-NL" sz="1800" dirty="0"/>
              <a:t>(x + 1 ) * (y + 1) * Z= B</a:t>
            </a:r>
          </a:p>
          <a:p>
            <a:pPr marL="781050" lvl="1" indent="-171450">
              <a:buFont typeface="Arial" panose="020B0604020202020204" pitchFamily="34" charset="0"/>
              <a:buChar char="•"/>
            </a:pPr>
            <a:r>
              <a:rPr lang="nl-NL" sz="1800" dirty="0"/>
              <a:t>G + B = S</a:t>
            </a:r>
          </a:p>
          <a:p>
            <a:pPr marL="781050" lvl="1" indent="-171450">
              <a:buFont typeface="Arial" panose="020B0604020202020204" pitchFamily="34" charset="0"/>
              <a:buChar char="•"/>
            </a:pPr>
            <a:r>
              <a:rPr lang="nl-NL" sz="1800" dirty="0"/>
              <a:t>2 * 10</a:t>
            </a:r>
            <a:r>
              <a:rPr lang="nl-NL" sz="1800" baseline="30000" dirty="0"/>
              <a:t>S</a:t>
            </a:r>
            <a:r>
              <a:rPr lang="nl-NL" sz="1800" dirty="0"/>
              <a:t> </a:t>
            </a:r>
            <a:endParaRPr lang="nl-NL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FE5DF609-8F0F-46E2-BBA9-9C3F7063F9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5" b="6977"/>
          <a:stretch/>
        </p:blipFill>
        <p:spPr>
          <a:xfrm>
            <a:off x="2563980" y="670006"/>
            <a:ext cx="6580020" cy="4288153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FE8AF6BC-B6C0-4FBB-BE7E-58EF3557D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81218"/>
            <a:ext cx="2808000" cy="488788"/>
          </a:xfrm>
        </p:spPr>
        <p:txBody>
          <a:bodyPr/>
          <a:lstStyle/>
          <a:p>
            <a:r>
              <a:rPr lang="nl-NL" sz="1800" dirty="0"/>
              <a:t>State </a:t>
            </a:r>
            <a:r>
              <a:rPr lang="nl-NL" sz="1800" dirty="0" err="1"/>
              <a:t>space</a:t>
            </a:r>
            <a:r>
              <a:rPr lang="nl-NL" sz="1800" dirty="0"/>
              <a:t> chipset 1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B97441B0-F096-4069-8A53-84643A2A8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3845" y="670006"/>
            <a:ext cx="2270135" cy="4101223"/>
          </a:xfrm>
        </p:spPr>
        <p:txBody>
          <a:bodyPr/>
          <a:lstStyle/>
          <a:p>
            <a:r>
              <a:rPr lang="nl-NL" sz="1450" dirty="0"/>
              <a:t>X = 17</a:t>
            </a:r>
          </a:p>
          <a:p>
            <a:r>
              <a:rPr lang="nl-NL" sz="1450" dirty="0"/>
              <a:t>Y = 12</a:t>
            </a:r>
          </a:p>
          <a:p>
            <a:r>
              <a:rPr lang="nl-NL" sz="1450" dirty="0"/>
              <a:t>Z = 6</a:t>
            </a:r>
          </a:p>
          <a:p>
            <a:pPr marL="152400" indent="0">
              <a:buNone/>
            </a:pPr>
            <a:endParaRPr lang="nl-NL" sz="1450" dirty="0"/>
          </a:p>
          <a:p>
            <a:pPr marL="152400" indent="0">
              <a:buNone/>
            </a:pPr>
            <a:r>
              <a:rPr lang="nl-NL" sz="1450" dirty="0"/>
              <a:t>((x + 1) * y) + (x * (y + 1) = L</a:t>
            </a:r>
          </a:p>
          <a:p>
            <a:pPr marL="152400" indent="0">
              <a:buNone/>
            </a:pPr>
            <a:r>
              <a:rPr lang="nl-NL" sz="1450" dirty="0"/>
              <a:t>L * (</a:t>
            </a:r>
            <a:r>
              <a:rPr lang="nl-NL" sz="1450" dirty="0" err="1"/>
              <a:t>z</a:t>
            </a:r>
            <a:r>
              <a:rPr lang="nl-NL" sz="1450" dirty="0"/>
              <a:t> + 1) = G</a:t>
            </a:r>
          </a:p>
          <a:p>
            <a:pPr marL="152400" indent="0">
              <a:buNone/>
            </a:pPr>
            <a:r>
              <a:rPr lang="nl-NL" sz="1450" dirty="0"/>
              <a:t>(x + 1 ) * (y + 1) * Z= B</a:t>
            </a:r>
          </a:p>
          <a:p>
            <a:pPr marL="152400" indent="0">
              <a:buNone/>
            </a:pPr>
            <a:r>
              <a:rPr lang="nl-NL" sz="1450" dirty="0"/>
              <a:t>G + B = S</a:t>
            </a:r>
          </a:p>
          <a:p>
            <a:pPr marL="152400" indent="0">
              <a:buNone/>
            </a:pPr>
            <a:r>
              <a:rPr lang="nl-NL" sz="1450" dirty="0"/>
              <a:t>2 * 10</a:t>
            </a:r>
            <a:r>
              <a:rPr lang="nl-NL" sz="1450" baseline="30000" dirty="0"/>
              <a:t>S</a:t>
            </a:r>
            <a:r>
              <a:rPr lang="nl-NL" sz="1450" dirty="0"/>
              <a:t> 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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(18  * 12) + (17 * 13) = 437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437 * 7 = 3059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18 * 17 * 6 = 1404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3059 + 1404 = 4438</a:t>
            </a:r>
            <a:endParaRPr lang="nl-NL" sz="1450" dirty="0"/>
          </a:p>
          <a:p>
            <a:pPr marL="152400" indent="0">
              <a:buNone/>
            </a:pPr>
            <a:r>
              <a:rPr lang="nl-NL" sz="2000" b="1" dirty="0"/>
              <a:t>2 * 10</a:t>
            </a:r>
            <a:r>
              <a:rPr lang="nl-NL" sz="2000" b="1" baseline="30000" dirty="0"/>
              <a:t>4438</a:t>
            </a:r>
            <a:r>
              <a:rPr lang="nl-NL" sz="2000" b="1" dirty="0"/>
              <a:t> </a:t>
            </a:r>
          </a:p>
          <a:p>
            <a:pPr marL="152400" indent="0">
              <a:buNone/>
            </a:pPr>
            <a:endParaRPr lang="nl-NL" sz="1420" dirty="0"/>
          </a:p>
          <a:p>
            <a:endParaRPr lang="nl-NL" sz="1420" dirty="0"/>
          </a:p>
        </p:txBody>
      </p:sp>
    </p:spTree>
    <p:extLst>
      <p:ext uri="{BB962C8B-B14F-4D97-AF65-F5344CB8AC3E}">
        <p14:creationId xmlns:p14="http://schemas.microsoft.com/office/powerpoint/2010/main" val="3096856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E8AF6BC-B6C0-4FBB-BE7E-58EF3557D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07776"/>
            <a:ext cx="2808000" cy="488788"/>
          </a:xfrm>
        </p:spPr>
        <p:txBody>
          <a:bodyPr/>
          <a:lstStyle/>
          <a:p>
            <a:r>
              <a:rPr lang="nl-NL" sz="1800" dirty="0"/>
              <a:t>State </a:t>
            </a:r>
            <a:r>
              <a:rPr lang="nl-NL" sz="1800" dirty="0" err="1"/>
              <a:t>space</a:t>
            </a:r>
            <a:r>
              <a:rPr lang="nl-NL" sz="1800" dirty="0"/>
              <a:t> chipset 2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B97441B0-F096-4069-8A53-84643A2A8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665159"/>
            <a:ext cx="2270135" cy="4207755"/>
          </a:xfrm>
        </p:spPr>
        <p:txBody>
          <a:bodyPr/>
          <a:lstStyle/>
          <a:p>
            <a:r>
              <a:rPr lang="nl-NL" sz="1450" dirty="0"/>
              <a:t>X = 17</a:t>
            </a:r>
          </a:p>
          <a:p>
            <a:r>
              <a:rPr lang="nl-NL" sz="1450" dirty="0"/>
              <a:t>Y = 16</a:t>
            </a:r>
          </a:p>
          <a:p>
            <a:r>
              <a:rPr lang="nl-NL" sz="1450" dirty="0"/>
              <a:t>Z = 6</a:t>
            </a:r>
          </a:p>
          <a:p>
            <a:endParaRPr lang="nl-NL" sz="1450" dirty="0"/>
          </a:p>
          <a:p>
            <a:pPr marL="152400" indent="0">
              <a:buNone/>
            </a:pPr>
            <a:r>
              <a:rPr lang="nl-NL" sz="1450" dirty="0"/>
              <a:t>((x + 1) * y) + (x * (y + 1) = L</a:t>
            </a:r>
          </a:p>
          <a:p>
            <a:pPr marL="152400" indent="0">
              <a:buNone/>
            </a:pPr>
            <a:r>
              <a:rPr lang="nl-NL" sz="1450" dirty="0"/>
              <a:t>L * (</a:t>
            </a:r>
            <a:r>
              <a:rPr lang="nl-NL" sz="1450" dirty="0" err="1"/>
              <a:t>z</a:t>
            </a:r>
            <a:r>
              <a:rPr lang="nl-NL" sz="1450" dirty="0"/>
              <a:t> + 1) = G</a:t>
            </a:r>
          </a:p>
          <a:p>
            <a:pPr marL="152400" indent="0">
              <a:buNone/>
            </a:pPr>
            <a:r>
              <a:rPr lang="nl-NL" sz="1450" dirty="0"/>
              <a:t>(x + 1 ) * (y + 1) * Z= B</a:t>
            </a:r>
          </a:p>
          <a:p>
            <a:pPr marL="152400" indent="0">
              <a:buNone/>
            </a:pPr>
            <a:r>
              <a:rPr lang="nl-NL" sz="1450" dirty="0"/>
              <a:t>G + B = S</a:t>
            </a:r>
          </a:p>
          <a:p>
            <a:pPr marL="152400" indent="0">
              <a:buNone/>
            </a:pPr>
            <a:r>
              <a:rPr lang="nl-NL" sz="1450" dirty="0"/>
              <a:t>2 * 10</a:t>
            </a:r>
            <a:r>
              <a:rPr lang="nl-NL" sz="1450" baseline="30000" dirty="0"/>
              <a:t>S</a:t>
            </a:r>
            <a:r>
              <a:rPr lang="nl-NL" sz="1450" dirty="0"/>
              <a:t> 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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(18  * 16) + (17 * 17) = 577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577 * 7 = 4039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18 * 17 * 6 = 1836</a:t>
            </a:r>
          </a:p>
          <a:p>
            <a:pPr marL="152400" indent="0">
              <a:buNone/>
            </a:pPr>
            <a:r>
              <a:rPr lang="nl-NL" sz="1450" dirty="0">
                <a:sym typeface="Wingdings" panose="05000000000000000000" pitchFamily="2" charset="2"/>
              </a:rPr>
              <a:t>4039 + 1836 = 5825</a:t>
            </a:r>
            <a:endParaRPr lang="nl-NL" sz="1450" dirty="0"/>
          </a:p>
          <a:p>
            <a:pPr marL="152400" indent="0">
              <a:buNone/>
            </a:pPr>
            <a:r>
              <a:rPr lang="nl-NL" sz="2000" b="1" dirty="0"/>
              <a:t>2 * 10</a:t>
            </a:r>
            <a:r>
              <a:rPr lang="nl-NL" sz="2000" b="1" baseline="30000" dirty="0"/>
              <a:t>5825</a:t>
            </a:r>
            <a:r>
              <a:rPr lang="nl-NL" sz="2000" b="1" dirty="0"/>
              <a:t> </a:t>
            </a:r>
          </a:p>
          <a:p>
            <a:pPr marL="152400" indent="0">
              <a:buNone/>
            </a:pPr>
            <a:endParaRPr lang="nl-NL" sz="1450" dirty="0"/>
          </a:p>
          <a:p>
            <a:endParaRPr lang="nl-NL" sz="1450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81A2782-CA83-4AC4-843F-4F1DFF0AC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3"/>
          <a:stretch/>
        </p:blipFill>
        <p:spPr>
          <a:xfrm>
            <a:off x="2957343" y="528918"/>
            <a:ext cx="6186657" cy="432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55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538411" y="50671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structuur</a:t>
            </a:r>
            <a:endParaRPr dirty="0"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409942" y="1327454"/>
            <a:ext cx="8520600" cy="4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2000" dirty="0"/>
              <a:t>Grid: Dictionary met alleen alle </a:t>
            </a:r>
            <a:r>
              <a:rPr lang="nl-NL" sz="2000" dirty="0"/>
              <a:t>mogelijke </a:t>
            </a:r>
            <a:r>
              <a:rPr lang="en" sz="2000" dirty="0"/>
              <a:t>coördinaten</a:t>
            </a:r>
            <a:endParaRPr sz="20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600" dirty="0"/>
              <a:t>Dus geen gate of wire of buiten de grid</a:t>
            </a:r>
            <a:endParaRPr sz="16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600" dirty="0"/>
              <a:t>Handeld alle aanpassingen </a:t>
            </a:r>
            <a:r>
              <a:rPr lang="nl-NL" sz="1600" dirty="0"/>
              <a:t>van</a:t>
            </a:r>
            <a:r>
              <a:rPr lang="en" sz="1600" dirty="0"/>
              <a:t> de grid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Algoritme</a:t>
            </a:r>
            <a:endParaRPr dirty="0"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Astar shortest path algorithm voor elke connectie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Afgestapt van online versie, eigen versie geschreven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Met s</a:t>
            </a:r>
            <a:r>
              <a:rPr lang="nl-NL" dirty="0" err="1"/>
              <a:t>pecifieke</a:t>
            </a:r>
            <a:r>
              <a:rPr lang="nl-NL" dirty="0"/>
              <a:t> aanpassingen voor het bijhouden van </a:t>
            </a:r>
            <a:r>
              <a:rPr lang="nl-NL" dirty="0" err="1"/>
              <a:t>neighbors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Heuristieken</a:t>
            </a:r>
            <a:endParaRPr dirty="0"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1">
              <a:spcBef>
                <a:spcPts val="0"/>
              </a:spcBef>
              <a:buFont typeface="Proxima Nova"/>
              <a:buChar char="-"/>
            </a:pPr>
            <a:r>
              <a:rPr lang="nl-NL" sz="1800" dirty="0"/>
              <a:t>Random</a:t>
            </a:r>
            <a:endParaRPr lang="en" sz="18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800" dirty="0"/>
              <a:t>Kortste </a:t>
            </a:r>
            <a:r>
              <a:rPr lang="nl-NL" sz="1800" dirty="0"/>
              <a:t>connecties</a:t>
            </a:r>
            <a:r>
              <a:rPr lang="en" sz="1800" dirty="0"/>
              <a:t> 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-NL" sz="1800" dirty="0"/>
              <a:t>Meeste connecties</a:t>
            </a:r>
            <a:endParaRPr lang="en" sz="18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nl-NL" sz="1800" dirty="0"/>
              <a:t>Centrale connecties</a:t>
            </a:r>
          </a:p>
          <a:p>
            <a:pPr lvl="1">
              <a:spcBef>
                <a:spcPts val="0"/>
              </a:spcBef>
              <a:buFont typeface="Proxima Nova"/>
              <a:buChar char="-"/>
            </a:pPr>
            <a:r>
              <a:rPr lang="en" sz="1800" dirty="0"/>
              <a:t>Neighbors van gates dichtzetten (</a:t>
            </a:r>
            <a:r>
              <a:rPr lang="nl-NL" sz="1800" dirty="0" err="1"/>
              <a:t>Static</a:t>
            </a:r>
            <a:r>
              <a:rPr lang="nl-NL" sz="1800" dirty="0"/>
              <a:t>)</a:t>
            </a:r>
            <a:endParaRPr lang="en" sz="1800" dirty="0"/>
          </a:p>
          <a:p>
            <a:pPr lvl="1">
              <a:spcBef>
                <a:spcPts val="0"/>
              </a:spcBef>
              <a:buFont typeface="Proxima Nova"/>
              <a:buChar char="-"/>
            </a:pPr>
            <a:r>
              <a:rPr lang="en" sz="1800" dirty="0"/>
              <a:t>“Dynamic gate locking”</a:t>
            </a:r>
          </a:p>
          <a:p>
            <a:pPr lvl="1">
              <a:spcBef>
                <a:spcPts val="0"/>
              </a:spcBef>
              <a:buFont typeface="Proxima Nova"/>
              <a:buChar char="-"/>
            </a:pPr>
            <a:r>
              <a:rPr lang="en" sz="1800" dirty="0"/>
              <a:t>Z-up heuristi</a:t>
            </a:r>
            <a:r>
              <a:rPr lang="nl-NL" sz="1800" dirty="0"/>
              <a:t>c</a:t>
            </a:r>
          </a:p>
          <a:p>
            <a:pPr lvl="1">
              <a:spcBef>
                <a:spcPts val="0"/>
              </a:spcBef>
              <a:buFont typeface="Proxima Nova"/>
              <a:buChar char="-"/>
            </a:pPr>
            <a:endParaRPr sz="18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endParaRPr sz="1800"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licht, tafel&#10;&#10;Automatisch gegenereerde beschrijving">
            <a:extLst>
              <a:ext uri="{FF2B5EF4-FFF2-40B4-BE49-F238E27FC236}">
                <a16:creationId xmlns:a16="http://schemas.microsoft.com/office/drawing/2014/main" id="{BED3A8C1-C001-42D9-A8D0-21F4A766C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00" y="378475"/>
            <a:ext cx="5760000" cy="4320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12F2220-32F6-4F68-A769-8DA4E92AD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2400" dirty="0"/>
              <a:t>Random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F99A5C7-A304-42AF-93D2-4F97FDC5A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30715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/>
      </p:transition>
    </mc:Choice>
    <mc:Fallback>
      <p:transition>
        <p:push/>
      </p:transition>
    </mc:Fallback>
  </mc:AlternateContent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534</Words>
  <Application>Microsoft Office PowerPoint</Application>
  <PresentationFormat>Diavoorstelling (16:9)</PresentationFormat>
  <Paragraphs>128</Paragraphs>
  <Slides>20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4" baseType="lpstr">
      <vt:lpstr>Alfa Slab One</vt:lpstr>
      <vt:lpstr>Proxima Nova</vt:lpstr>
      <vt:lpstr>Arial</vt:lpstr>
      <vt:lpstr>Gameday</vt:lpstr>
      <vt:lpstr>Chips &amp; Circuits</vt:lpstr>
      <vt:lpstr>De case kort samengevat</vt:lpstr>
      <vt:lpstr>State space</vt:lpstr>
      <vt:lpstr>State space chipset 1</vt:lpstr>
      <vt:lpstr>State space chipset 2</vt:lpstr>
      <vt:lpstr>Data structuur</vt:lpstr>
      <vt:lpstr>Algoritme</vt:lpstr>
      <vt:lpstr>Heuristieken</vt:lpstr>
      <vt:lpstr>Random</vt:lpstr>
      <vt:lpstr>Kortste connecties  </vt:lpstr>
      <vt:lpstr>Meeste connecties</vt:lpstr>
      <vt:lpstr>Centrale connecties</vt:lpstr>
      <vt:lpstr>Z-Up</vt:lpstr>
      <vt:lpstr>Neighborlocking</vt:lpstr>
      <vt:lpstr>Neighborlocking</vt:lpstr>
      <vt:lpstr>Resultaten Netlist 1 </vt:lpstr>
      <vt:lpstr>Netlist 1</vt:lpstr>
      <vt:lpstr>Resultaten Netlist 2 </vt:lpstr>
      <vt:lpstr>Netlist 2</vt:lpstr>
      <vt:lpstr>Conclusie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Chips &amp; Circuits</dc:title>
  <cp:lastModifiedBy>Ilias Benaïssa</cp:lastModifiedBy>
  <cp:revision>68</cp:revision>
  <dcterms:modified xsi:type="dcterms:W3CDTF">2020-01-29T15:35:59Z</dcterms:modified>
</cp:coreProperties>
</file>